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0" r:id="rId4"/>
    <p:sldId id="260" r:id="rId5"/>
    <p:sldId id="261" r:id="rId6"/>
    <p:sldId id="272" r:id="rId7"/>
    <p:sldId id="258" r:id="rId8"/>
    <p:sldId id="273" r:id="rId9"/>
    <p:sldId id="274" r:id="rId10"/>
    <p:sldId id="259" r:id="rId11"/>
    <p:sldId id="267" r:id="rId12"/>
    <p:sldId id="271" r:id="rId13"/>
    <p:sldId id="268" r:id="rId14"/>
    <p:sldId id="269" r:id="rId1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587807-37F6-421B-BAE3-911E44DAACDF}" type="datetimeFigureOut">
              <a:rPr lang="pl-PL" smtClean="0"/>
              <a:pPr/>
              <a:t>15.04.2024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449EB9-7F60-44C0-8EC8-9DD3C83D39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8712" cy="1464568"/>
          </a:xfrm>
        </p:spPr>
        <p:txBody>
          <a:bodyPr>
            <a:normAutofit/>
          </a:bodyPr>
          <a:lstStyle/>
          <a:p>
            <a:r>
              <a:rPr lang="pl-PL" sz="2800" dirty="0"/>
              <a:t>Rekrutacja </a:t>
            </a:r>
          </a:p>
          <a:p>
            <a:r>
              <a:rPr lang="pl-PL" sz="2800" dirty="0"/>
              <a:t>Rok szkolny 2024/2025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60432" cy="2304256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XLVI Liceum Ogólnokształcące </a:t>
            </a:r>
            <a:br>
              <a:rPr lang="pl-PL" b="1" dirty="0"/>
            </a:br>
            <a:r>
              <a:rPr lang="pl-PL" b="1" dirty="0"/>
              <a:t>z Oddziałami Dwujęzycznymi </a:t>
            </a:r>
            <a:br>
              <a:rPr lang="pl-PL" b="1" dirty="0"/>
            </a:br>
            <a:r>
              <a:rPr lang="pl-PL" b="1" dirty="0"/>
              <a:t>w Warszawie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TERMINARZ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200" b="1" dirty="0"/>
          </a:p>
          <a:p>
            <a:pPr>
              <a:buNone/>
            </a:pPr>
            <a:endParaRPr lang="pl-PL" sz="2000" b="1" dirty="0"/>
          </a:p>
          <a:p>
            <a:r>
              <a:rPr lang="pl-PL" b="1" dirty="0"/>
              <a:t>Złożenie kopii świadectwa </a:t>
            </a:r>
            <a:r>
              <a:rPr lang="pl-PL" dirty="0"/>
              <a:t>ukończenia szkoły </a:t>
            </a:r>
            <a:br>
              <a:rPr lang="pl-PL" dirty="0"/>
            </a:br>
            <a:r>
              <a:rPr lang="pl-PL" dirty="0"/>
              <a:t>i </a:t>
            </a:r>
            <a:r>
              <a:rPr lang="pl-PL" b="1" dirty="0"/>
              <a:t>kopii zaświadczenia o wynikach egzaminu </a:t>
            </a:r>
            <a:r>
              <a:rPr lang="pl-PL" dirty="0"/>
              <a:t>ósmoklasisty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	     </a:t>
            </a:r>
            <a:r>
              <a:rPr lang="pl-PL" sz="3200" dirty="0"/>
              <a:t>od</a:t>
            </a:r>
            <a:r>
              <a:rPr lang="pl-PL" sz="3200" b="1" dirty="0"/>
              <a:t> 3 lipca </a:t>
            </a:r>
            <a:r>
              <a:rPr lang="pl-PL" sz="3200" dirty="0"/>
              <a:t>od godz. 08.00 </a:t>
            </a:r>
          </a:p>
          <a:p>
            <a:pPr>
              <a:buNone/>
            </a:pPr>
            <a:r>
              <a:rPr lang="pl-PL" sz="3200" b="1" dirty="0"/>
              <a:t>		    </a:t>
            </a:r>
            <a:r>
              <a:rPr lang="pl-PL" sz="3200" dirty="0"/>
              <a:t>do</a:t>
            </a:r>
            <a:r>
              <a:rPr lang="pl-PL" sz="3200" b="1" dirty="0"/>
              <a:t> 10 lipca </a:t>
            </a:r>
            <a:r>
              <a:rPr lang="pl-PL" sz="3200" dirty="0"/>
              <a:t>do godz. 15.00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/>
              <a:t>ZAKOŃCZENIE   PROCEDURY   KWALIFIKACJI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latin typeface="+mj-lt"/>
                <a:cs typeface="Times New Roman" panose="02020603050405020304" pitchFamily="18" charset="0"/>
              </a:rPr>
              <a:t>Ogłoszenie</a:t>
            </a:r>
            <a:r>
              <a:rPr lang="pl-PL" b="1" dirty="0">
                <a:latin typeface="+mj-lt"/>
              </a:rPr>
              <a:t> </a:t>
            </a:r>
            <a:r>
              <a:rPr lang="pl-PL" b="1" dirty="0"/>
              <a:t>listy osób zakwalifikowanych </a:t>
            </a:r>
          </a:p>
          <a:p>
            <a:pPr marL="0" indent="0">
              <a:buNone/>
            </a:pPr>
            <a:endParaRPr lang="pl-PL" b="1" dirty="0"/>
          </a:p>
          <a:p>
            <a:pPr algn="ctr">
              <a:buNone/>
            </a:pPr>
            <a:r>
              <a:rPr lang="pl-PL" sz="4400" b="1" dirty="0"/>
              <a:t>19 lipca 2024 r.</a:t>
            </a:r>
          </a:p>
          <a:p>
            <a:pPr algn="ctr">
              <a:buNone/>
            </a:pPr>
            <a:endParaRPr lang="pl-PL" dirty="0"/>
          </a:p>
          <a:p>
            <a:r>
              <a:rPr lang="pl-PL" sz="2600" dirty="0"/>
              <a:t>Przyjmowanie </a:t>
            </a:r>
            <a:r>
              <a:rPr lang="pl-PL" sz="2600" b="1" dirty="0"/>
              <a:t>oryginałów</a:t>
            </a:r>
            <a:r>
              <a:rPr lang="pl-PL" sz="2600" dirty="0"/>
              <a:t> świadectw i zaświadczeń </a:t>
            </a:r>
            <a:br>
              <a:rPr lang="pl-PL" sz="2600" dirty="0"/>
            </a:br>
            <a:r>
              <a:rPr lang="pl-PL" dirty="0"/>
              <a:t>o wynikach</a:t>
            </a:r>
            <a:r>
              <a:rPr lang="pl-PL" sz="2600" dirty="0"/>
              <a:t> egzaminu ósmoklasisty</a:t>
            </a:r>
          </a:p>
          <a:p>
            <a:pPr algn="ctr">
              <a:buNone/>
            </a:pPr>
            <a:r>
              <a:rPr lang="pl-PL" sz="2800" b="1" dirty="0"/>
              <a:t>   od 19 lipca  </a:t>
            </a:r>
            <a:r>
              <a:rPr lang="pl-PL" sz="2800" dirty="0"/>
              <a:t>od godz. 12.00   </a:t>
            </a:r>
            <a:r>
              <a:rPr lang="pl-PL" sz="2800" b="1" dirty="0"/>
              <a:t>                                    do 24 lipca </a:t>
            </a:r>
            <a:r>
              <a:rPr lang="pl-PL" sz="2800" dirty="0"/>
              <a:t>do godz. 15.00</a:t>
            </a:r>
          </a:p>
          <a:p>
            <a:endParaRPr lang="pl-PL" dirty="0"/>
          </a:p>
          <a:p>
            <a:pPr algn="ctr">
              <a:buNone/>
            </a:pPr>
            <a:endParaRPr lang="pl-PL" sz="4400" b="1" dirty="0"/>
          </a:p>
          <a:p>
            <a:pPr algn="ctr">
              <a:buNone/>
            </a:pPr>
            <a:endParaRPr lang="pl-PL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ZAKOŃCZENIE REKRUTACJI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 algn="ctr">
              <a:buNone/>
            </a:pPr>
            <a:r>
              <a:rPr lang="pl-PL" b="1" dirty="0">
                <a:latin typeface="+mj-lt"/>
              </a:rPr>
              <a:t>Ogłoszenie listy kandydatów przyjętych </a:t>
            </a:r>
          </a:p>
          <a:p>
            <a:pPr marL="0" indent="0" algn="ctr">
              <a:buNone/>
            </a:pPr>
            <a:r>
              <a:rPr lang="pl-PL" b="1" dirty="0">
                <a:latin typeface="+mj-lt"/>
              </a:rPr>
              <a:t>do XLVI  LO </a:t>
            </a:r>
          </a:p>
          <a:p>
            <a:pPr marL="0" indent="0" algn="ctr">
              <a:buNone/>
            </a:pPr>
            <a:endParaRPr lang="pl-PL" sz="3600" b="1" dirty="0">
              <a:latin typeface="+mj-lt"/>
            </a:endParaRPr>
          </a:p>
          <a:p>
            <a:pPr marL="0" indent="0" algn="ctr">
              <a:buNone/>
            </a:pPr>
            <a:r>
              <a:rPr lang="pl-PL" sz="4800" b="1" dirty="0">
                <a:latin typeface="+mj-lt"/>
              </a:rPr>
              <a:t>25 lipca 2024 r.</a:t>
            </a:r>
          </a:p>
          <a:p>
            <a:pPr marL="0" indent="0" algn="ctr">
              <a:buNone/>
            </a:pPr>
            <a:r>
              <a:rPr lang="pl-PL" sz="4800" b="1" dirty="0">
                <a:latin typeface="+mj-lt"/>
              </a:rPr>
              <a:t>do godz. 14.00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5467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INFORMACJE DOTYCZĄCE REKRUTACJI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3600" dirty="0"/>
              <a:t>	Wszystkie informacje dotyczące rekrutacji na rok szkolny 2024/2025</a:t>
            </a:r>
          </a:p>
          <a:p>
            <a:pPr>
              <a:buNone/>
            </a:pPr>
            <a:r>
              <a:rPr lang="pl-PL" sz="3600" dirty="0"/>
              <a:t>   znajdują się na stronie szkoły   </a:t>
            </a:r>
            <a:r>
              <a:rPr lang="pl-PL" sz="3600" dirty="0">
                <a:solidFill>
                  <a:srgbClr val="FF0000"/>
                </a:solidFill>
              </a:rPr>
              <a:t>lo46targowek.eduwarszawa.pl</a:t>
            </a:r>
          </a:p>
          <a:p>
            <a:pPr>
              <a:buNone/>
            </a:pPr>
            <a:r>
              <a:rPr lang="pl-PL" sz="3600" dirty="0"/>
              <a:t>   w zakładce </a:t>
            </a:r>
            <a:r>
              <a:rPr lang="pl-PL" sz="3200" b="1" dirty="0"/>
              <a:t>Strefa kandydata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77072"/>
            <a:ext cx="1535435" cy="195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800" dirty="0"/>
          </a:p>
          <a:p>
            <a:pPr algn="ctr">
              <a:buNone/>
            </a:pPr>
            <a:r>
              <a:rPr lang="pl-PL" sz="4800" dirty="0"/>
              <a:t>Dziękuję za uwagę</a:t>
            </a:r>
            <a:r>
              <a:rPr lang="pl-PL" sz="4800" dirty="0">
                <a:sym typeface="Wingdings" panose="05000000000000000000" pitchFamily="2" charset="2"/>
              </a:rPr>
              <a:t></a:t>
            </a:r>
            <a:endParaRPr lang="pl-PL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D0CB3E-BE35-4C58-9675-6E6C9C49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pl-PL" sz="3600" b="1" dirty="0"/>
              <a:t>DZIEŃ OTWARTY 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410322-0EBE-44B2-B14B-BC12F08142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/>
              <a:t>           </a:t>
            </a:r>
          </a:p>
          <a:p>
            <a:pPr marL="0" indent="0">
              <a:buNone/>
            </a:pPr>
            <a:r>
              <a:rPr lang="pl-PL" sz="4000" b="1" dirty="0"/>
              <a:t>	 </a:t>
            </a:r>
            <a:r>
              <a:rPr lang="pl-PL" sz="5400" b="1" dirty="0"/>
              <a:t>17 kwietnia 2024 </a:t>
            </a:r>
          </a:p>
          <a:p>
            <a:pPr marL="0" indent="0">
              <a:buNone/>
            </a:pPr>
            <a:r>
              <a:rPr lang="pl-PL" sz="4000" dirty="0"/>
              <a:t>                       godz. 18.00</a:t>
            </a:r>
          </a:p>
        </p:txBody>
      </p:sp>
    </p:spTree>
    <p:extLst>
      <p:ext uri="{BB962C8B-B14F-4D97-AF65-F5344CB8AC3E}">
        <p14:creationId xmlns:p14="http://schemas.microsoft.com/office/powerpoint/2010/main" val="207793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ZASADY KWALIFIKACJI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Podstawą kwalifikacji kandydata jest: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świadectwo ukończenia szkoły,</a:t>
            </a:r>
          </a:p>
          <a:p>
            <a:r>
              <a:rPr lang="pl-PL" dirty="0"/>
              <a:t>wynik egzaminu ósmoklasisty,</a:t>
            </a:r>
          </a:p>
          <a:p>
            <a:r>
              <a:rPr lang="pl-PL" dirty="0"/>
              <a:t>osiągnięcia odnotowane na świadectwie ukończenia szkoły podstawowej;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PUNKTACJA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u="sng" dirty="0"/>
              <a:t>200 pkt.</a:t>
            </a:r>
            <a:r>
              <a:rPr lang="pl-PL" b="1" dirty="0"/>
              <a:t> – maksymalna liczba punktów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100 pkt. </a:t>
            </a:r>
            <a:r>
              <a:rPr lang="pl-PL" dirty="0"/>
              <a:t>– liczba punktów możliwych do uzyskania </a:t>
            </a:r>
            <a:r>
              <a:rPr lang="pl-PL" u="sng" dirty="0"/>
              <a:t>za egzamin ósmoklasisty lub gimnazjalny</a:t>
            </a:r>
          </a:p>
          <a:p>
            <a:pPr>
              <a:buNone/>
            </a:pPr>
            <a:endParaRPr lang="pl-PL" u="sng" dirty="0"/>
          </a:p>
          <a:p>
            <a:pPr>
              <a:buNone/>
            </a:pPr>
            <a:r>
              <a:rPr lang="pl-PL" b="1" dirty="0"/>
              <a:t>100 pkt. </a:t>
            </a:r>
            <a:r>
              <a:rPr lang="pl-PL" dirty="0"/>
              <a:t>– liczba punktów możliwych do </a:t>
            </a:r>
            <a:r>
              <a:rPr lang="pl-PL" u="sng" dirty="0"/>
              <a:t>uzyskania za oceny </a:t>
            </a:r>
            <a:br>
              <a:rPr lang="pl-PL" u="sng" dirty="0"/>
            </a:br>
            <a:r>
              <a:rPr lang="pl-PL" u="sng" dirty="0"/>
              <a:t>na świadectwie </a:t>
            </a:r>
            <a:r>
              <a:rPr lang="pl-PL" dirty="0"/>
              <a:t>ukończenia szkoły z jęz. polskiego, matematyki </a:t>
            </a:r>
            <a:br>
              <a:rPr lang="pl-PL" dirty="0"/>
            </a:br>
            <a:r>
              <a:rPr lang="pl-PL" dirty="0"/>
              <a:t>i dwóch wybranych zajęć obowiązkowych, odpowiednich do poszczególnych klas oraz </a:t>
            </a:r>
            <a:r>
              <a:rPr lang="pl-PL" u="sng" dirty="0"/>
              <a:t>osiągnięcia </a:t>
            </a:r>
            <a:r>
              <a:rPr lang="pl-PL" dirty="0"/>
              <a:t>odnotowane na świadectwie</a:t>
            </a:r>
          </a:p>
          <a:p>
            <a:pPr>
              <a:buNone/>
            </a:pPr>
            <a:endParaRPr lang="pl-PL" u="sng" dirty="0"/>
          </a:p>
          <a:p>
            <a:r>
              <a:rPr lang="pl-PL" b="1" dirty="0"/>
              <a:t>300 pkt. </a:t>
            </a:r>
            <a:r>
              <a:rPr lang="pl-PL" dirty="0"/>
              <a:t>– maksymalna liczba punktów  do klasy </a:t>
            </a:r>
            <a:r>
              <a:rPr lang="pl-PL" b="1" dirty="0"/>
              <a:t>0 AH,                               0 AN, 1 AH i 1 AN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PRZEDMIOTY PUNKTOWANE</a:t>
            </a:r>
            <a:br>
              <a:rPr lang="pl-PL" b="1" dirty="0"/>
            </a:br>
            <a:r>
              <a:rPr lang="pl-PL" b="1" dirty="0"/>
              <a:t>klasy wstępne i pierwsze dwujęzyczne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sz="2400" b="1" dirty="0"/>
              <a:t>0 AN </a:t>
            </a:r>
            <a:r>
              <a:rPr lang="pl-PL" sz="2400" dirty="0"/>
              <a:t>-</a:t>
            </a:r>
            <a:r>
              <a:rPr lang="pl-PL" sz="2400" b="1" dirty="0"/>
              <a:t> </a:t>
            </a:r>
            <a:r>
              <a:rPr lang="pl-PL" sz="2400" dirty="0"/>
              <a:t>jęz. polski, matematyka, jęz. obcy, geografia</a:t>
            </a:r>
          </a:p>
          <a:p>
            <a:pPr>
              <a:buNone/>
            </a:pPr>
            <a:r>
              <a:rPr lang="pl-PL" sz="2400" b="1" dirty="0"/>
              <a:t>0 AH </a:t>
            </a:r>
            <a:r>
              <a:rPr lang="pl-PL" sz="2400" dirty="0"/>
              <a:t>- jęz. polski, matematyka, jęz. obcy, geografia</a:t>
            </a:r>
          </a:p>
          <a:p>
            <a:pPr>
              <a:buNone/>
            </a:pPr>
            <a:r>
              <a:rPr lang="pl-PL" sz="2400" b="1" dirty="0"/>
              <a:t>1 AN </a:t>
            </a:r>
            <a:r>
              <a:rPr lang="pl-PL" sz="2400" dirty="0"/>
              <a:t>-</a:t>
            </a:r>
            <a:r>
              <a:rPr lang="pl-PL" sz="2400" b="1" dirty="0"/>
              <a:t> </a:t>
            </a:r>
            <a:r>
              <a:rPr lang="pl-PL" sz="2400" dirty="0"/>
              <a:t>jęz. polski, matematyka, jęz. obcy, geografia</a:t>
            </a:r>
          </a:p>
          <a:p>
            <a:pPr>
              <a:buNone/>
            </a:pPr>
            <a:r>
              <a:rPr lang="pl-PL" sz="2400" b="1" dirty="0"/>
              <a:t>1 AH </a:t>
            </a:r>
            <a:r>
              <a:rPr lang="pl-PL" sz="2400" dirty="0"/>
              <a:t>- jęz. polski, matematyka, jęz. obcy, geografia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PRZEDMIOTY PUNKTOWANE</a:t>
            </a:r>
            <a:br>
              <a:rPr lang="pl-PL" b="1" dirty="0"/>
            </a:br>
            <a:r>
              <a:rPr lang="pl-PL" b="1" dirty="0"/>
              <a:t>klasy ogólnodostępne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16992" y="1556792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pl-PL" sz="2800" b="1" dirty="0"/>
              <a:t>1 B </a:t>
            </a:r>
            <a:r>
              <a:rPr lang="pl-PL" sz="2800" dirty="0"/>
              <a:t>- jęz. polski, matematyka, jęz. obcy, biologia</a:t>
            </a:r>
          </a:p>
          <a:p>
            <a:pPr>
              <a:buNone/>
            </a:pPr>
            <a:r>
              <a:rPr lang="pl-PL" sz="2800" b="1" dirty="0"/>
              <a:t>1 BM </a:t>
            </a:r>
            <a:r>
              <a:rPr lang="pl-PL" sz="2800" dirty="0"/>
              <a:t>- jęz. polski,  matematyka, jęz. obcy, biologia</a:t>
            </a:r>
          </a:p>
          <a:p>
            <a:pPr>
              <a:buNone/>
            </a:pPr>
            <a:r>
              <a:rPr lang="pl-PL" sz="2800" b="1" dirty="0"/>
              <a:t>1 CF1</a:t>
            </a:r>
            <a:r>
              <a:rPr lang="pl-PL" sz="2800" dirty="0"/>
              <a:t>-</a:t>
            </a:r>
            <a:r>
              <a:rPr lang="pl-PL" sz="2800" b="1" dirty="0"/>
              <a:t> </a:t>
            </a:r>
            <a:r>
              <a:rPr lang="pl-PL" sz="2800" dirty="0"/>
              <a:t>jęz. polski, matematyka,  jęz. obcy,  historia</a:t>
            </a:r>
          </a:p>
          <a:p>
            <a:pPr>
              <a:buNone/>
            </a:pPr>
            <a:r>
              <a:rPr lang="pl-PL" sz="2800" b="1" dirty="0"/>
              <a:t>1 D</a:t>
            </a:r>
            <a:r>
              <a:rPr lang="pl-PL" sz="2800" dirty="0"/>
              <a:t> - jęz. polski, matematyka, jęz. obcy, geografia</a:t>
            </a:r>
          </a:p>
          <a:p>
            <a:pPr>
              <a:buNone/>
            </a:pPr>
            <a:r>
              <a:rPr lang="pl-PL" sz="2800" b="1" dirty="0"/>
              <a:t>1 CF2 </a:t>
            </a:r>
            <a:r>
              <a:rPr lang="pl-PL" sz="2800" dirty="0"/>
              <a:t>-</a:t>
            </a:r>
            <a:r>
              <a:rPr lang="pl-PL" sz="2800" b="1" dirty="0"/>
              <a:t> </a:t>
            </a:r>
            <a:r>
              <a:rPr lang="pl-PL" sz="2800" dirty="0"/>
              <a:t>jęz. polski, matematyka,  jęz. obcy,  historia</a:t>
            </a:r>
          </a:p>
          <a:p>
            <a:pPr>
              <a:buNone/>
            </a:pP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21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58952"/>
          </a:xfrm>
        </p:spPr>
        <p:txBody>
          <a:bodyPr/>
          <a:lstStyle/>
          <a:p>
            <a:r>
              <a:rPr lang="pl-PL" b="1" dirty="0"/>
              <a:t>TERMINARZ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b="1" dirty="0"/>
          </a:p>
          <a:p>
            <a:r>
              <a:rPr lang="pl-PL" b="1" dirty="0"/>
              <a:t>Złożenie podań </a:t>
            </a:r>
            <a:r>
              <a:rPr lang="pl-PL" dirty="0"/>
              <a:t>w szkole  pierwszego wyboru</a:t>
            </a:r>
          </a:p>
          <a:p>
            <a:pPr algn="ctr">
              <a:buNone/>
            </a:pPr>
            <a:r>
              <a:rPr lang="pl-PL" b="1" dirty="0"/>
              <a:t>15 maja </a:t>
            </a:r>
            <a:r>
              <a:rPr lang="pl-PL" sz="2000" dirty="0"/>
              <a:t>od godz.  8.00 </a:t>
            </a:r>
            <a:r>
              <a:rPr lang="pl-PL" dirty="0"/>
              <a:t>- </a:t>
            </a:r>
            <a:r>
              <a:rPr lang="pl-PL" b="1" dirty="0"/>
              <a:t>29 maja </a:t>
            </a:r>
            <a:r>
              <a:rPr lang="pl-PL" sz="2000" dirty="0"/>
              <a:t>do godz. 15:00</a:t>
            </a:r>
          </a:p>
          <a:p>
            <a:pPr algn="ctr">
              <a:buNone/>
            </a:pPr>
            <a:endParaRPr lang="pl-PL" sz="2000" dirty="0"/>
          </a:p>
          <a:p>
            <a:pPr>
              <a:buNone/>
            </a:pPr>
            <a:endParaRPr lang="pl-PL" dirty="0"/>
          </a:p>
          <a:p>
            <a:r>
              <a:rPr lang="pl-PL" b="1" dirty="0"/>
              <a:t>Możliwość zmiany wyboru szkoły</a:t>
            </a:r>
            <a:endParaRPr lang="pl-PL" dirty="0"/>
          </a:p>
          <a:p>
            <a:pPr algn="ctr">
              <a:buNone/>
            </a:pPr>
            <a:r>
              <a:rPr lang="pl-PL" b="1" dirty="0"/>
              <a:t>03 lipca </a:t>
            </a:r>
            <a:r>
              <a:rPr lang="pl-PL" sz="2000" dirty="0"/>
              <a:t>- </a:t>
            </a:r>
            <a:r>
              <a:rPr lang="pl-PL" sz="2000" b="1" dirty="0"/>
              <a:t>10 </a:t>
            </a:r>
            <a:r>
              <a:rPr lang="pl-PL" b="1" dirty="0"/>
              <a:t>lipca </a:t>
            </a:r>
            <a:r>
              <a:rPr lang="pl-PL" sz="2000" dirty="0"/>
              <a:t>do godz. 15:00</a:t>
            </a:r>
          </a:p>
          <a:p>
            <a:pPr algn="ctr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Po 29 maja kandydaci  nie mogą składać nowych wniosków  </a:t>
            </a:r>
          </a:p>
          <a:p>
            <a:pPr marL="0" indent="0" algn="ctr">
              <a:buNone/>
            </a:pP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o przyjęcie do klas wstępnych i dwujęzycznych!</a:t>
            </a: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KLASY WSTĘPNE DWUJĘZYCZNE 0 AH P i 0 AN P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22236" y="1412776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pl-PL" b="1" dirty="0"/>
              <a:t>Sprawdzian predyspozycji językowych  </a:t>
            </a:r>
          </a:p>
          <a:p>
            <a:pPr algn="ctr">
              <a:buNone/>
            </a:pPr>
            <a:r>
              <a:rPr lang="pl-PL" b="1" dirty="0"/>
              <a:t>do klasy 0 AH  i  0 AN 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5 czerwca </a:t>
            </a:r>
            <a:r>
              <a:rPr lang="pl-PL" sz="3600" dirty="0"/>
              <a:t>godz. 15.00</a:t>
            </a:r>
            <a:endParaRPr lang="pl-PL" sz="3600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ogłoszenie wyników </a:t>
            </a:r>
          </a:p>
          <a:p>
            <a:pPr marL="0" indent="0" algn="ctr">
              <a:buNone/>
            </a:pPr>
            <a:r>
              <a:rPr lang="pl-PL" dirty="0"/>
              <a:t>do</a:t>
            </a:r>
            <a:r>
              <a:rPr lang="pl-PL" b="1" dirty="0"/>
              <a:t> 14 czerwca </a:t>
            </a:r>
            <a:r>
              <a:rPr lang="pl-PL" dirty="0"/>
              <a:t>do godz. 15.00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913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KLASY DWUJĘZYCZNE </a:t>
            </a:r>
            <a:r>
              <a:rPr lang="pl-PL" sz="3600" b="1" dirty="0"/>
              <a:t>1 </a:t>
            </a:r>
            <a:r>
              <a:rPr lang="pl-PL" b="1" dirty="0"/>
              <a:t>AH</a:t>
            </a:r>
            <a:r>
              <a:rPr lang="pl-PL" sz="3600" b="1" dirty="0"/>
              <a:t> i 1 </a:t>
            </a:r>
            <a:r>
              <a:rPr lang="pl-PL" b="1" dirty="0"/>
              <a:t>AN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Sprawdzian umiejętności językowych  </a:t>
            </a:r>
          </a:p>
          <a:p>
            <a:pPr algn="ctr">
              <a:buNone/>
            </a:pPr>
            <a:r>
              <a:rPr lang="pl-PL" b="1" dirty="0"/>
              <a:t>do klasy 1 AH i  1AN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4 czerwca </a:t>
            </a:r>
            <a:r>
              <a:rPr lang="pl-PL" dirty="0"/>
              <a:t>godz. 13.00 </a:t>
            </a:r>
            <a:r>
              <a:rPr lang="pl-PL" b="1" dirty="0"/>
              <a:t>-  język hiszpański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6 czerwca </a:t>
            </a:r>
            <a:r>
              <a:rPr lang="pl-PL" dirty="0"/>
              <a:t>godz. 15.00 </a:t>
            </a:r>
            <a:r>
              <a:rPr lang="pl-PL" b="1" dirty="0"/>
              <a:t>-  język niemiecki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ogłoszenie wyników </a:t>
            </a:r>
          </a:p>
          <a:p>
            <a:pPr marL="0" indent="0" algn="ctr">
              <a:buNone/>
            </a:pPr>
            <a:r>
              <a:rPr lang="pl-PL" dirty="0"/>
              <a:t>do </a:t>
            </a:r>
            <a:r>
              <a:rPr lang="pl-PL" b="1" dirty="0"/>
              <a:t>14 czerwca </a:t>
            </a:r>
            <a:r>
              <a:rPr lang="pl-PL" dirty="0"/>
              <a:t>do godz. 15.00 </a:t>
            </a:r>
          </a:p>
        </p:txBody>
      </p:sp>
    </p:spTree>
    <p:extLst>
      <p:ext uri="{BB962C8B-B14F-4D97-AF65-F5344CB8AC3E}">
        <p14:creationId xmlns:p14="http://schemas.microsoft.com/office/powerpoint/2010/main" val="4172659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893</TotalTime>
  <Words>513</Words>
  <Application>Microsoft Office PowerPoint</Application>
  <PresentationFormat>Pokaz na ekranie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Georgia</vt:lpstr>
      <vt:lpstr>Times New Roman</vt:lpstr>
      <vt:lpstr>Wingdings</vt:lpstr>
      <vt:lpstr>Wingdings 2</vt:lpstr>
      <vt:lpstr>Miejski</vt:lpstr>
      <vt:lpstr>XLVI Liceum Ogólnokształcące  z Oddziałami Dwujęzycznymi  w Warszawie</vt:lpstr>
      <vt:lpstr>DZIEŃ OTWARTY </vt:lpstr>
      <vt:lpstr>ZASADY KWALIFIKACJI</vt:lpstr>
      <vt:lpstr>PUNKTACJA </vt:lpstr>
      <vt:lpstr>PRZEDMIOTY PUNKTOWANE klasy wstępne i pierwsze dwujęzyczne </vt:lpstr>
      <vt:lpstr>PRZEDMIOTY PUNKTOWANE klasy ogólnodostępne </vt:lpstr>
      <vt:lpstr>TERMINARZ</vt:lpstr>
      <vt:lpstr>KLASY WSTĘPNE DWUJĘZYCZNE 0 AH P i 0 AN P</vt:lpstr>
      <vt:lpstr>KLASY DWUJĘZYCZNE 1 AH i 1 AN </vt:lpstr>
      <vt:lpstr>TERMINARZ </vt:lpstr>
      <vt:lpstr>ZAKOŃCZENIE   PROCEDURY   KWALIFIKACJI</vt:lpstr>
      <vt:lpstr>ZAKOŃCZENIE REKRUTACJI</vt:lpstr>
      <vt:lpstr>INFORMACJE DOTYCZĄCE REKRUTACJI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XLVI Liceum Ogólnokształcące  z Oddziałami Dwujęzycznymi  w Warszawie</dc:title>
  <dc:creator>Małgorzata Muter</dc:creator>
  <cp:lastModifiedBy>Małgorzata Muter</cp:lastModifiedBy>
  <cp:revision>95</cp:revision>
  <cp:lastPrinted>2024-04-08T13:57:46Z</cp:lastPrinted>
  <dcterms:created xsi:type="dcterms:W3CDTF">2012-04-02T20:47:14Z</dcterms:created>
  <dcterms:modified xsi:type="dcterms:W3CDTF">2024-04-15T06:48:59Z</dcterms:modified>
</cp:coreProperties>
</file>